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13" r:id="rId2"/>
    <p:sldId id="414" r:id="rId3"/>
    <p:sldId id="415" r:id="rId4"/>
    <p:sldId id="416" r:id="rId5"/>
    <p:sldId id="417" r:id="rId6"/>
    <p:sldId id="418" r:id="rId7"/>
    <p:sldId id="256" r:id="rId8"/>
    <p:sldId id="257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8" r:id="rId18"/>
  </p:sldIdLst>
  <p:sldSz cx="9144000" cy="5143500" type="screen16x9"/>
  <p:notesSz cx="6858000" cy="9661525"/>
  <p:custShowLst>
    <p:custShow name="Mustermann1" id="0">
      <p:sldLst/>
    </p:custShow>
  </p:custShow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">
          <p15:clr>
            <a:srgbClr val="A4A3A4"/>
          </p15:clr>
        </p15:guide>
        <p15:guide id="2" orient="horz" pos="2863">
          <p15:clr>
            <a:srgbClr val="A4A3A4"/>
          </p15:clr>
        </p15:guide>
        <p15:guide id="3" orient="horz" pos="813">
          <p15:clr>
            <a:srgbClr val="A4A3A4"/>
          </p15:clr>
        </p15:guide>
        <p15:guide id="4" orient="horz" pos="3118">
          <p15:clr>
            <a:srgbClr val="A4A3A4"/>
          </p15:clr>
        </p15:guide>
        <p15:guide id="5" orient="horz" pos="365">
          <p15:clr>
            <a:srgbClr val="A4A3A4"/>
          </p15:clr>
        </p15:guide>
        <p15:guide id="6" orient="horz" pos="595">
          <p15:clr>
            <a:srgbClr val="A4A3A4"/>
          </p15:clr>
        </p15:guide>
        <p15:guide id="7" pos="2881">
          <p15:clr>
            <a:srgbClr val="A4A3A4"/>
          </p15:clr>
        </p15:guide>
        <p15:guide id="8" pos="293">
          <p15:clr>
            <a:srgbClr val="A4A3A4"/>
          </p15:clr>
        </p15:guide>
        <p15:guide id="9" pos="1394">
          <p15:clr>
            <a:srgbClr val="A4A3A4"/>
          </p15:clr>
        </p15:guide>
        <p15:guide id="10" pos="1303">
          <p15:clr>
            <a:srgbClr val="A4A3A4"/>
          </p15:clr>
        </p15:guide>
        <p15:guide id="11" orient="horz" pos="3096">
          <p15:clr>
            <a:srgbClr val="A4A3A4"/>
          </p15:clr>
        </p15:guide>
        <p15:guide id="12" orient="horz" pos="710">
          <p15:clr>
            <a:srgbClr val="A4A3A4"/>
          </p15:clr>
        </p15:guide>
        <p15:guide id="13" orient="horz" pos="2867">
          <p15:clr>
            <a:srgbClr val="A4A3A4"/>
          </p15:clr>
        </p15:guide>
        <p15:guide id="14" orient="horz" pos="361">
          <p15:clr>
            <a:srgbClr val="A4A3A4"/>
          </p15:clr>
        </p15:guide>
        <p15:guide id="15" pos="1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5" autoAdjust="0"/>
    <p:restoredTop sz="95684" autoAdjust="0"/>
  </p:normalViewPr>
  <p:slideViewPr>
    <p:cSldViewPr snapToGrid="0" showGuides="1">
      <p:cViewPr varScale="1">
        <p:scale>
          <a:sx n="210" d="100"/>
          <a:sy n="210" d="100"/>
        </p:scale>
        <p:origin x="2508" y="168"/>
      </p:cViewPr>
      <p:guideLst>
        <p:guide orient="horz" pos="112"/>
        <p:guide orient="horz" pos="2863"/>
        <p:guide orient="horz" pos="813"/>
        <p:guide orient="horz" pos="3118"/>
        <p:guide orient="horz" pos="365"/>
        <p:guide orient="horz" pos="595"/>
        <p:guide pos="2881"/>
        <p:guide pos="293"/>
        <p:guide pos="1394"/>
        <p:guide pos="1303"/>
        <p:guide orient="horz" pos="3096"/>
        <p:guide orient="horz" pos="710"/>
        <p:guide orient="horz" pos="2867"/>
        <p:guide orient="horz" pos="361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3916363" y="536575"/>
            <a:ext cx="146923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916363" y="536575"/>
            <a:ext cx="14692313" cy="8266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de-DE" sz="1800" b="0" i="0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Kostenlos und Open-Source: MySQL ist kostenlos und Open-Source, was es für viele Unternehmen und Entwickler attraktiv macht.</a:t>
            </a:r>
            <a:endParaRPr b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de-DE" sz="1800" b="0" i="0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Hohe Leistung: MySQL ist sehr schnell und leistungsstark, was es ideal für Datenbanken mit hoher Belastung macht.</a:t>
            </a:r>
            <a:endParaRPr b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de-DE" sz="1800" b="0" i="0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Einfache Verwaltung: MySQL hat eine einfache und intuitive Verwaltungsoberfläche, die es einfach macht, Datenbanken zu erstellen, zu verwalten und zu optimieren.</a:t>
            </a:r>
            <a:endParaRPr b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de-DE" sz="1800" b="0" i="0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Skalierbarkeit: MySQL ist sehr skalierbar und kann problemlos auf mehrere Server ausgedehnt werden, um die Leistung und Verfügbarkeit zu erhöhen.</a:t>
            </a:r>
            <a:endParaRPr b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de-DE" sz="1800" b="0" i="0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Vielseitigkeit: MySQL unterstützt viele verschiedene Programmiersprachen und Plattformen, was es für viele Anwendungen und Projekte geeignet macht.</a:t>
            </a:r>
            <a:endParaRPr b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lang="de-DE" sz="1800" b="0" i="0" u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Beliebtheit: MySQL ist eine der am häufigsten verwendeten Datenbanken, was bedeutet, dass es eine große Community gibt, die Unterstützung und Ressourcen bereitstellt.</a:t>
            </a:r>
            <a:endParaRPr b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br>
              <a:rPr lang="de-DE" b="0"/>
            </a:b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285750" y="8910638"/>
            <a:ext cx="6286500" cy="4302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916363" y="536575"/>
            <a:ext cx="14692313" cy="8266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1"/>
          </p:nvPr>
        </p:nvSpPr>
        <p:spPr>
          <a:xfrm>
            <a:off x="0" y="971447"/>
            <a:ext cx="9144000" cy="3215456"/>
          </a:xfrm>
          <a:prstGeom prst="rect">
            <a:avLst/>
          </a:prstGeom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0" name="Bild 9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92" y="4280416"/>
            <a:ext cx="1966296" cy="722312"/>
          </a:xfrm>
          <a:prstGeom prst="rect">
            <a:avLst/>
          </a:prstGeom>
        </p:spPr>
      </p:pic>
      <p:pic>
        <p:nvPicPr>
          <p:cNvPr id="11" name="Bild 10" descr="Claim-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4636051"/>
            <a:ext cx="1269759" cy="278849"/>
          </a:xfrm>
          <a:prstGeom prst="rect">
            <a:avLst/>
          </a:prstGeom>
        </p:spPr>
      </p:pic>
      <p:sp>
        <p:nvSpPr>
          <p:cNvPr id="12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 bwMode="auto">
          <a:xfrm>
            <a:off x="0" y="950913"/>
            <a:ext cx="9144000" cy="360045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249238" y="1127125"/>
            <a:ext cx="8648699" cy="3424238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14" name="Bild 13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11" y="4581115"/>
            <a:ext cx="1061911" cy="390090"/>
          </a:xfrm>
          <a:prstGeom prst="rect">
            <a:avLst/>
          </a:prstGeom>
        </p:spPr>
      </p:pic>
      <p:sp>
        <p:nvSpPr>
          <p:cNvPr id="15" name="Text Box 149"/>
          <p:cNvSpPr txBox="1">
            <a:spLocks noChangeArrowheads="1"/>
          </p:cNvSpPr>
          <p:nvPr userDrawn="1"/>
        </p:nvSpPr>
        <p:spPr bwMode="auto"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8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28897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 bwMode="auto">
          <a:xfrm>
            <a:off x="0" y="950913"/>
            <a:ext cx="9144000" cy="360045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4" name="Bild 13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11" y="4581115"/>
            <a:ext cx="1061911" cy="390090"/>
          </a:xfrm>
          <a:prstGeom prst="rect">
            <a:avLst/>
          </a:prstGeom>
        </p:spPr>
      </p:pic>
      <p:sp>
        <p:nvSpPr>
          <p:cNvPr id="15" name="Text Box 149"/>
          <p:cNvSpPr txBox="1">
            <a:spLocks noChangeArrowheads="1"/>
          </p:cNvSpPr>
          <p:nvPr userDrawn="1"/>
        </p:nvSpPr>
        <p:spPr bwMode="auto"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8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9" name="Inhaltsplatzhalter 2"/>
          <p:cNvSpPr>
            <a:spLocks noGrp="1"/>
          </p:cNvSpPr>
          <p:nvPr>
            <p:ph idx="1"/>
          </p:nvPr>
        </p:nvSpPr>
        <p:spPr>
          <a:xfrm>
            <a:off x="4796401" y="1127125"/>
            <a:ext cx="4083050" cy="3424238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Inhaltsplatzhalter 2"/>
          <p:cNvSpPr>
            <a:spLocks noGrp="1"/>
          </p:cNvSpPr>
          <p:nvPr>
            <p:ph idx="12"/>
          </p:nvPr>
        </p:nvSpPr>
        <p:spPr>
          <a:xfrm>
            <a:off x="249238" y="1127125"/>
            <a:ext cx="4083050" cy="3424238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 bwMode="auto">
          <a:xfrm>
            <a:off x="0" y="950913"/>
            <a:ext cx="9144000" cy="360045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4" name="Bild 13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11" y="4581115"/>
            <a:ext cx="1061911" cy="390090"/>
          </a:xfrm>
          <a:prstGeom prst="rect">
            <a:avLst/>
          </a:prstGeom>
        </p:spPr>
      </p:pic>
      <p:sp>
        <p:nvSpPr>
          <p:cNvPr id="15" name="Text Box 149"/>
          <p:cNvSpPr txBox="1">
            <a:spLocks noChangeArrowheads="1"/>
          </p:cNvSpPr>
          <p:nvPr userDrawn="1"/>
        </p:nvSpPr>
        <p:spPr bwMode="auto"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8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9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49238" y="1127125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4"/>
          </p:nvPr>
        </p:nvSpPr>
        <p:spPr>
          <a:xfrm>
            <a:off x="249238" y="1493838"/>
            <a:ext cx="8640506" cy="3057525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7277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 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 bwMode="auto">
          <a:xfrm>
            <a:off x="0" y="950913"/>
            <a:ext cx="9144000" cy="360045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4" name="Bild 13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11" y="4581115"/>
            <a:ext cx="1061911" cy="390090"/>
          </a:xfrm>
          <a:prstGeom prst="rect">
            <a:avLst/>
          </a:prstGeom>
        </p:spPr>
      </p:pic>
      <p:sp>
        <p:nvSpPr>
          <p:cNvPr id="15" name="Text Box 149"/>
          <p:cNvSpPr txBox="1">
            <a:spLocks noChangeArrowheads="1"/>
          </p:cNvSpPr>
          <p:nvPr userDrawn="1"/>
        </p:nvSpPr>
        <p:spPr bwMode="auto"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8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3"/>
          </p:nvPr>
        </p:nvSpPr>
        <p:spPr>
          <a:xfrm>
            <a:off x="4825416" y="1489076"/>
            <a:ext cx="4081885" cy="3062288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49238" y="1127125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1" name="Inhaltsplatzhalter 2"/>
          <p:cNvSpPr>
            <a:spLocks noGrp="1"/>
          </p:cNvSpPr>
          <p:nvPr>
            <p:ph idx="15"/>
          </p:nvPr>
        </p:nvSpPr>
        <p:spPr>
          <a:xfrm>
            <a:off x="249238" y="1493838"/>
            <a:ext cx="4104299" cy="3057525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70610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11" y="4581115"/>
            <a:ext cx="1061911" cy="390090"/>
          </a:xfrm>
          <a:prstGeom prst="rect">
            <a:avLst/>
          </a:prstGeom>
        </p:spPr>
      </p:pic>
      <p:sp>
        <p:nvSpPr>
          <p:cNvPr id="15" name="Text Box 149"/>
          <p:cNvSpPr txBox="1">
            <a:spLocks noChangeArrowheads="1"/>
          </p:cNvSpPr>
          <p:nvPr userDrawn="1"/>
        </p:nvSpPr>
        <p:spPr bwMode="auto"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8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 bwMode="auto">
          <a:xfrm>
            <a:off x="0" y="934955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E006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249238" y="1127125"/>
            <a:ext cx="8648699" cy="34242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EAD"/>
              </a:buClr>
              <a:buNone/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090283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spaltig">
  <p:cSld name="1_2-spaltig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4"/>
          <p:cNvSpPr/>
          <p:nvPr/>
        </p:nvSpPr>
        <p:spPr>
          <a:xfrm>
            <a:off x="0" y="950913"/>
            <a:ext cx="9144000" cy="36004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AD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4" descr="FH-SWF_Logo-RGB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3311" y="4581115"/>
            <a:ext cx="1061911" cy="3900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"/>
          <p:cNvSpPr txBox="1">
            <a:spLocks noGrp="1"/>
          </p:cNvSpPr>
          <p:nvPr>
            <p:ph type="ft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noFill/>
          <a:ln w="9525" cap="flat" cmpd="sng">
            <a:solidFill>
              <a:schemeClr val="dk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 title="Test"/>
          <p:cNvSpPr txBox="1">
            <a:spLocks noGrp="1"/>
          </p:cNvSpPr>
          <p:nvPr>
            <p:ph type="body" idx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AD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54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480"/>
              </a:spcBef>
              <a:spcAft>
                <a:spcPts val="48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2"/>
          </p:nvPr>
        </p:nvSpPr>
        <p:spPr>
          <a:xfrm>
            <a:off x="4796401" y="1127125"/>
            <a:ext cx="4083050" cy="342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480"/>
              </a:spcBef>
              <a:spcAft>
                <a:spcPts val="48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body" idx="3"/>
          </p:nvPr>
        </p:nvSpPr>
        <p:spPr>
          <a:xfrm>
            <a:off x="249238" y="1127125"/>
            <a:ext cx="4083050" cy="342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480"/>
              </a:spcBef>
              <a:spcAft>
                <a:spcPts val="48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55988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spaltig mit Abschnittsüberschrift">
  <p:cSld name="1_2-spaltig mit Abschnittsüberschrif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>
            <a:off x="0" y="950913"/>
            <a:ext cx="9144000" cy="36004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AD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5" descr="FH-SWF_Logo-RGB.ai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3311" y="4581115"/>
            <a:ext cx="1061911" cy="39009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"/>
          <p:cNvSpPr txBox="1"/>
          <p:nvPr/>
        </p:nvSpPr>
        <p:spPr>
          <a:xfrm>
            <a:off x="241300" y="4791639"/>
            <a:ext cx="6820207" cy="12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241300" y="4645742"/>
            <a:ext cx="6829732" cy="13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rgbClr val="002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noFill/>
          <a:ln w="9525" cap="flat" cmpd="sng">
            <a:solidFill>
              <a:schemeClr val="dk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" title="Test"/>
          <p:cNvSpPr txBox="1">
            <a:spLocks noGrp="1"/>
          </p:cNvSpPr>
          <p:nvPr>
            <p:ph type="body" idx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AD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54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480"/>
              </a:spcBef>
              <a:spcAft>
                <a:spcPts val="48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25416" y="1489076"/>
            <a:ext cx="4081885" cy="306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480"/>
              </a:spcBef>
              <a:spcAft>
                <a:spcPts val="48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 title="Test"/>
          <p:cNvSpPr txBox="1">
            <a:spLocks noGrp="1"/>
          </p:cNvSpPr>
          <p:nvPr>
            <p:ph type="body" idx="3"/>
          </p:nvPr>
        </p:nvSpPr>
        <p:spPr>
          <a:xfrm>
            <a:off x="249238" y="1127125"/>
            <a:ext cx="8639175" cy="24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480"/>
              </a:spcBef>
              <a:spcAft>
                <a:spcPts val="48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4"/>
          </p:nvPr>
        </p:nvSpPr>
        <p:spPr>
          <a:xfrm>
            <a:off x="249238" y="1493838"/>
            <a:ext cx="4104299" cy="30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480"/>
              </a:spcBef>
              <a:spcAft>
                <a:spcPts val="0"/>
              </a:spcAft>
              <a:buClr>
                <a:srgbClr val="005EA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480"/>
              </a:spcBef>
              <a:spcAft>
                <a:spcPts val="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480"/>
              </a:spcBef>
              <a:spcAft>
                <a:spcPts val="480"/>
              </a:spcAft>
              <a:buClr>
                <a:srgbClr val="00377D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4815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EA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1pPr>
      <a:lvl2pPr marL="665163" indent="-28575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2pPr>
      <a:lvl3pPr marL="10842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3pPr>
      <a:lvl4pPr marL="15033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tabLst/>
        <a:defRPr sz="1600">
          <a:solidFill>
            <a:schemeClr val="tx1"/>
          </a:solidFill>
          <a:latin typeface="Arial"/>
          <a:ea typeface="+mn-ea"/>
          <a:cs typeface="Arial"/>
        </a:defRPr>
      </a:lvl4pPr>
      <a:lvl5pPr marL="19224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5pPr>
      <a:lvl6pPr marL="23796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sers/PBG-777/projects/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Projekt: </a:t>
            </a:r>
            <a:r>
              <a:rPr lang="de-DE" dirty="0" err="1"/>
              <a:t>InvoiceExtractor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de-DE" dirty="0"/>
              <a:t>Präsentation und Vorstellung</a:t>
            </a:r>
          </a:p>
          <a:p>
            <a:endParaRPr lang="de-DE" dirty="0"/>
          </a:p>
        </p:txBody>
      </p:sp>
      <p:pic>
        <p:nvPicPr>
          <p:cNvPr id="6" name="Bild 5" descr="shutterstock_73056277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2" b="21685"/>
          <a:stretch/>
        </p:blipFill>
        <p:spPr>
          <a:xfrm>
            <a:off x="0" y="950912"/>
            <a:ext cx="9162000" cy="3248057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 bwMode="auto">
          <a:xfrm>
            <a:off x="0" y="4179600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004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9553080A-AB32-795B-0E9E-FE73D9CAE666}"/>
              </a:ext>
            </a:extLst>
          </p:cNvPr>
          <p:cNvSpPr txBox="1"/>
          <p:nvPr/>
        </p:nvSpPr>
        <p:spPr>
          <a:xfrm>
            <a:off x="49077" y="950912"/>
            <a:ext cx="5281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Mini-Projekt der Gruppe-B1-1 </a:t>
            </a:r>
          </a:p>
          <a:p>
            <a:pPr algn="l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für das Fach Programmierung KI </a:t>
            </a:r>
          </a:p>
          <a:p>
            <a:pPr algn="l"/>
            <a:endParaRPr lang="de-DE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 WiSe22/23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A1CA50F-1C43-CDE0-9AA8-0869D029C75B}"/>
              </a:ext>
            </a:extLst>
          </p:cNvPr>
          <p:cNvSpPr txBox="1"/>
          <p:nvPr/>
        </p:nvSpPr>
        <p:spPr>
          <a:xfrm>
            <a:off x="5006534" y="2274351"/>
            <a:ext cx="3976437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b="1" dirty="0">
                <a:solidFill>
                  <a:schemeClr val="bg1">
                    <a:lumMod val="95000"/>
                  </a:schemeClr>
                </a:solidFill>
              </a:rPr>
              <a:t>Gruppenmitglieder:</a:t>
            </a:r>
          </a:p>
          <a:p>
            <a:pPr algn="r"/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Alaa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Haboubi</a:t>
            </a: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Paul Martin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Hippenstiel</a:t>
            </a: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Peter Vitus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Kipfstuhl</a:t>
            </a: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Philipp Bergau</a:t>
            </a:r>
          </a:p>
          <a:p>
            <a:pPr algn="r"/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Tark</a:t>
            </a:r>
            <a:r>
              <a:rPr lang="de-DE" sz="1600" dirty="0">
                <a:solidFill>
                  <a:schemeClr val="bg1">
                    <a:lumMod val="95000"/>
                  </a:schemeClr>
                </a:solidFill>
              </a:rPr>
              <a:t> Raj </a:t>
            </a:r>
            <a:r>
              <a:rPr lang="de-DE" sz="1600" dirty="0" err="1">
                <a:solidFill>
                  <a:schemeClr val="bg1">
                    <a:lumMod val="95000"/>
                  </a:schemeClr>
                </a:solidFill>
              </a:rPr>
              <a:t>Bista</a:t>
            </a:r>
            <a:endParaRPr lang="de-DE" sz="16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66464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58BB2AE-083F-540A-577F-4D6B841A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38" y="177800"/>
            <a:ext cx="8638960" cy="336550"/>
          </a:xfrm>
        </p:spPr>
        <p:txBody>
          <a:bodyPr/>
          <a:lstStyle/>
          <a:p>
            <a:r>
              <a:rPr kumimoji="0" lang="en-US" altLang="de-DE" sz="2400" b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Daten</a:t>
            </a:r>
            <a:r>
              <a:rPr kumimoji="0" lang="en-US" altLang="de-DE" sz="24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de-DE" sz="2400" b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kumimoji="0" lang="en-US" altLang="de-DE" sz="24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24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Anwendungsfenster</a:t>
            </a:r>
            <a:r>
              <a:rPr kumimoji="0" lang="en-US" altLang="de-DE" sz="2400" b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de-DE" sz="2400" b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anzeigen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161C37D-B9EC-A86F-3FD1-DA9EA21C1A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49237" y="1127125"/>
            <a:ext cx="4249283" cy="1444625"/>
          </a:xfrm>
        </p:spPr>
        <p:txBody>
          <a:bodyPr/>
          <a:lstStyle/>
          <a:p>
            <a:r>
              <a:rPr lang="de-DE" dirty="0"/>
              <a:t>Die Methode </a:t>
            </a:r>
            <a:r>
              <a:rPr lang="de-DE" dirty="0" err="1"/>
              <a:t>display</a:t>
            </a:r>
            <a:r>
              <a:rPr lang="de-DE" dirty="0"/>
              <a:t>():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400" dirty="0"/>
              <a:t>Daten in der Variable </a:t>
            </a:r>
            <a:r>
              <a:rPr lang="de-DE" sz="1400" dirty="0" err="1"/>
              <a:t>rechnungen_content</a:t>
            </a:r>
            <a:r>
              <a:rPr lang="de-DE" sz="1400" dirty="0"/>
              <a:t> speichern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400" dirty="0"/>
              <a:t>Erstellung des </a:t>
            </a:r>
            <a:r>
              <a:rPr lang="de-DE" sz="1400" dirty="0" err="1"/>
              <a:t>Tkinter</a:t>
            </a:r>
            <a:r>
              <a:rPr lang="de-DE" sz="1400" dirty="0"/>
              <a:t>-Objekt „Entry“ in </a:t>
            </a:r>
            <a:r>
              <a:rPr lang="de-DE" sz="1400" dirty="0" err="1"/>
              <a:t>main</a:t>
            </a:r>
            <a:r>
              <a:rPr lang="de-DE" sz="1400" dirty="0"/>
              <a:t> Fenster (root)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400" dirty="0"/>
              <a:t>Daten mit der </a:t>
            </a:r>
            <a:r>
              <a:rPr lang="de-DE" sz="1400" dirty="0" err="1"/>
              <a:t>Tkinter</a:t>
            </a:r>
            <a:r>
              <a:rPr lang="de-DE" sz="1400" dirty="0"/>
              <a:t>-Methode „Insert“ darstellen</a:t>
            </a:r>
          </a:p>
          <a:p>
            <a:pPr marL="0" indent="0">
              <a:buNone/>
            </a:pPr>
            <a:endParaRPr lang="de-DE" sz="1200" dirty="0"/>
          </a:p>
          <a:p>
            <a:pPr lvl="1">
              <a:buFont typeface="Wingdings" panose="05000000000000000000" pitchFamily="2" charset="2"/>
              <a:buChar char="ü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2507877-80DA-1EB6-5AD8-2A2661628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521" y="1564943"/>
            <a:ext cx="4482194" cy="1210914"/>
          </a:xfrm>
        </p:spPr>
      </p:pic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7AF869FD-7577-62B2-50DA-AEC1F7B8B87F}"/>
              </a:ext>
            </a:extLst>
          </p:cNvPr>
          <p:cNvSpPr txBox="1">
            <a:spLocks/>
          </p:cNvSpPr>
          <p:nvPr/>
        </p:nvSpPr>
        <p:spPr>
          <a:xfrm>
            <a:off x="102276" y="3045278"/>
            <a:ext cx="4396244" cy="1224643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1825" indent="-180975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842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033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tabLst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224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3796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8368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2940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7512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de-DE" kern="0" dirty="0"/>
              <a:t>Es gibt viele PDF Dateien: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400" kern="0" dirty="0"/>
              <a:t>Diese können nicht alle im Anwendungsfenster dargestellt werden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400" kern="0" dirty="0"/>
              <a:t>Lange Ausführungszeit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sz="1200" kern="0" dirty="0"/>
          </a:p>
          <a:p>
            <a:pPr marL="450850" lvl="1" indent="0">
              <a:buNone/>
            </a:pPr>
            <a:endParaRPr lang="de-DE" kern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4A66F1-85DA-E89B-ABA2-A22E1333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868" y="3172681"/>
            <a:ext cx="890926" cy="8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93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58BB2AE-083F-540A-577F-4D6B841A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38" y="177799"/>
            <a:ext cx="8638960" cy="53249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0" lang="de-DE" altLang="de-DE" u="none" strike="noStrike" cap="none" normalizeH="0" baseline="0" dirty="0">
                <a:ln>
                  <a:noFill/>
                </a:ln>
                <a:effectLst/>
              </a:rPr>
              <a:t>Segmentierung der Daten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5895FBD-F3FB-64C8-94AB-521F8CF2AAC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021285" y="177800"/>
            <a:ext cx="1763487" cy="1662338"/>
          </a:xfrm>
          <a:prstGeom prst="rect">
            <a:avLst/>
          </a:prstGeom>
          <a:noFill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161C37D-B9EC-A86F-3FD1-DA9EA21C1A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49238" y="1493838"/>
            <a:ext cx="5326969" cy="3057525"/>
          </a:xfrm>
        </p:spPr>
        <p:txBody>
          <a:bodyPr>
            <a:normAutofit/>
          </a:bodyPr>
          <a:lstStyle/>
          <a:p>
            <a:r>
              <a:rPr lang="de-DE" dirty="0"/>
              <a:t>Zwei Buttons Next / </a:t>
            </a:r>
            <a:r>
              <a:rPr lang="de-DE" dirty="0" err="1"/>
              <a:t>Prev</a:t>
            </a:r>
            <a:r>
              <a:rPr lang="de-DE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im </a:t>
            </a:r>
            <a:r>
              <a:rPr lang="de-DE" dirty="0" err="1"/>
              <a:t>main</a:t>
            </a:r>
            <a:r>
              <a:rPr lang="de-DE" dirty="0"/>
              <a:t> Fenster (root)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Durch das Argument „Command“ wird die Methode</a:t>
            </a:r>
            <a:r>
              <a:rPr lang="de-DE" sz="1400" dirty="0"/>
              <a:t> </a:t>
            </a:r>
            <a:r>
              <a:rPr lang="de-DE" dirty="0" err="1">
                <a:solidFill>
                  <a:schemeClr val="tx2"/>
                </a:solidFill>
              </a:rPr>
              <a:t>display</a:t>
            </a:r>
            <a:r>
              <a:rPr lang="de-DE" dirty="0">
                <a:solidFill>
                  <a:schemeClr val="tx2"/>
                </a:solidFill>
              </a:rPr>
              <a:t>() </a:t>
            </a:r>
            <a:r>
              <a:rPr lang="de-DE" dirty="0"/>
              <a:t>aufgerufen </a:t>
            </a:r>
            <a:r>
              <a:rPr lang="de-DE" sz="1400" dirty="0"/>
              <a:t>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Die </a:t>
            </a:r>
            <a:r>
              <a:rPr lang="de-DE" dirty="0" err="1">
                <a:solidFill>
                  <a:schemeClr val="tx2"/>
                </a:solidFill>
              </a:rPr>
              <a:t>display</a:t>
            </a:r>
            <a:r>
              <a:rPr lang="de-DE" dirty="0">
                <a:solidFill>
                  <a:schemeClr val="tx2"/>
                </a:solidFill>
              </a:rPr>
              <a:t>() </a:t>
            </a:r>
            <a:r>
              <a:rPr lang="de-DE" dirty="0"/>
              <a:t>Methode nimmt das Argument „</a:t>
            </a:r>
            <a:r>
              <a:rPr lang="de-DE" dirty="0" err="1"/>
              <a:t>next</a:t>
            </a:r>
            <a:r>
              <a:rPr lang="de-DE" dirty="0"/>
              <a:t>“ oder „back“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Die Klasse Database wird instanziiert und die Methode </a:t>
            </a:r>
            <a:r>
              <a:rPr lang="de-DE" dirty="0" err="1">
                <a:solidFill>
                  <a:schemeClr val="tx2"/>
                </a:solidFill>
              </a:rPr>
              <a:t>get_data</a:t>
            </a:r>
            <a:r>
              <a:rPr lang="de-DE" dirty="0">
                <a:solidFill>
                  <a:schemeClr val="tx2"/>
                </a:solidFill>
              </a:rPr>
              <a:t>() </a:t>
            </a:r>
            <a:r>
              <a:rPr lang="de-DE" dirty="0"/>
              <a:t>wird angerufen mit den Argumenten Offset („</a:t>
            </a:r>
            <a:r>
              <a:rPr lang="de-DE" dirty="0" err="1"/>
              <a:t>next</a:t>
            </a:r>
            <a:r>
              <a:rPr lang="de-DE" dirty="0"/>
              <a:t>“ oder „back“) und Limit  </a:t>
            </a:r>
          </a:p>
          <a:p>
            <a:pPr marL="0" indent="0">
              <a:buNone/>
            </a:pP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endParaRPr lang="de-DE" dirty="0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064BCA-3865-F819-20F6-164BBE58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82" y="2439719"/>
            <a:ext cx="2044805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475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5F743A2-8357-535A-0F3C-FBFDDBB27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38" y="177799"/>
            <a:ext cx="8638960" cy="499837"/>
          </a:xfrm>
        </p:spPr>
        <p:txBody>
          <a:bodyPr/>
          <a:lstStyle/>
          <a:p>
            <a:pPr algn="ctr"/>
            <a:r>
              <a:rPr lang="de-DE" dirty="0"/>
              <a:t>Sequenzdiagramm</a:t>
            </a:r>
            <a:r>
              <a:rPr lang="de-DE" b="0" i="0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4A54907-0456-9191-BCBE-497FCD42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95" y="1016571"/>
            <a:ext cx="3907809" cy="34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108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Aufbereitung und Darstellung der Rechnungsbeträge mittels </a:t>
            </a:r>
            <a:r>
              <a:rPr lang="de-DE" dirty="0" err="1"/>
              <a:t>Matplotlib</a:t>
            </a:r>
            <a:endParaRPr lang="de-DE" dirty="0"/>
          </a:p>
          <a:p>
            <a:r>
              <a:rPr lang="de-DE" dirty="0"/>
              <a:t>Man gelangt in das Zusatzfenster über den Button „Plot Gesamtbetrag / Datum“ im Hauptfenster </a:t>
            </a:r>
          </a:p>
          <a:p>
            <a:r>
              <a:rPr lang="de-DE" dirty="0"/>
              <a:t>Zwei alternative Darstellungsweisen: Histogramm und XY-Plot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Datenvisualisierung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F12A41-C97C-B2B5-A0C3-FC1AC8C8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46" y="2360645"/>
            <a:ext cx="5248656" cy="21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219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Datenvisualisierung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Darstellungsart 1: Histogramm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796401" y="1903445"/>
            <a:ext cx="4083050" cy="2647918"/>
          </a:xfrm>
        </p:spPr>
        <p:txBody>
          <a:bodyPr/>
          <a:lstStyle/>
          <a:p>
            <a:r>
              <a:rPr lang="de-DE" dirty="0"/>
              <a:t>Y-Achse: Kumulierte Rechnungsbeträge </a:t>
            </a:r>
          </a:p>
          <a:p>
            <a:r>
              <a:rPr lang="de-DE" dirty="0"/>
              <a:t>X-Achse: Monatsweise Darstellung</a:t>
            </a:r>
          </a:p>
          <a:p>
            <a:endParaRPr lang="de-DE" dirty="0"/>
          </a:p>
          <a:p>
            <a:r>
              <a:rPr lang="de-DE" dirty="0"/>
              <a:t>Wechsel zu alternativer Darstellung mittels Button „zu XY-Plot wechseln“</a:t>
            </a:r>
          </a:p>
          <a:p>
            <a:endParaRPr lang="de-DE" dirty="0"/>
          </a:p>
        </p:txBody>
      </p:sp>
      <p:pic>
        <p:nvPicPr>
          <p:cNvPr id="6" name="Inhaltsplatzhalter 10">
            <a:extLst>
              <a:ext uri="{FF2B5EF4-FFF2-40B4-BE49-F238E27FC236}">
                <a16:creationId xmlns:a16="http://schemas.microsoft.com/office/drawing/2014/main" id="{BACDEF58-F4AD-483F-4DB7-018A6A3D0E57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249238" y="1498602"/>
            <a:ext cx="4083050" cy="2681284"/>
          </a:xfrm>
        </p:spPr>
      </p:pic>
    </p:spTree>
    <p:extLst>
      <p:ext uri="{BB962C8B-B14F-4D97-AF65-F5344CB8AC3E}">
        <p14:creationId xmlns:p14="http://schemas.microsoft.com/office/powerpoint/2010/main" val="3922720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Datenvisualisierung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Darstellungsart 2: XY-Plot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796401" y="1772815"/>
            <a:ext cx="4083050" cy="2778547"/>
          </a:xfrm>
        </p:spPr>
        <p:txBody>
          <a:bodyPr/>
          <a:lstStyle/>
          <a:p>
            <a:r>
              <a:rPr lang="de-DE" dirty="0"/>
              <a:t>Y-Achse: Einzelne Rechnungsbeträge</a:t>
            </a:r>
          </a:p>
          <a:p>
            <a:r>
              <a:rPr lang="de-DE" dirty="0"/>
              <a:t>X-Achse: Datum </a:t>
            </a:r>
          </a:p>
          <a:p>
            <a:r>
              <a:rPr lang="de-DE" dirty="0"/>
              <a:t>Jede Rechnung ein Punkt</a:t>
            </a:r>
          </a:p>
          <a:p>
            <a:endParaRPr lang="de-DE" dirty="0"/>
          </a:p>
          <a:p>
            <a:r>
              <a:rPr lang="de-DE" dirty="0"/>
              <a:t>Wechsel zu alternativer Darstellung mittels Button „zu Histogramm wechseln“</a:t>
            </a:r>
          </a:p>
          <a:p>
            <a:endParaRPr lang="de-DE" dirty="0"/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1128795D-BDC9-319F-D090-E88E8C1C06EA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249238" y="1498602"/>
            <a:ext cx="4083050" cy="2681284"/>
          </a:xfrm>
        </p:spPr>
      </p:pic>
    </p:spTree>
    <p:extLst>
      <p:ext uri="{BB962C8B-B14F-4D97-AF65-F5344CB8AC3E}">
        <p14:creationId xmlns:p14="http://schemas.microsoft.com/office/powerpoint/2010/main" val="1907526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Datenvisualisierung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kern="0" dirty="0"/>
              <a:t>Aktivitätsdiagramm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de-DE" dirty="0"/>
              <a:t>Spalten „Datum“ und „Gesamtbetrag“ werden einmalig aus SQL-Datenbank abgefragt</a:t>
            </a:r>
          </a:p>
          <a:p>
            <a:r>
              <a:rPr lang="de-DE" dirty="0"/>
              <a:t>Die Unterfunktionen </a:t>
            </a:r>
          </a:p>
          <a:p>
            <a:pPr lvl="1"/>
            <a:r>
              <a:rPr lang="de-DE" dirty="0" err="1"/>
              <a:t>plot_histo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plot_xy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  setzen die Datenaufbereitung und</a:t>
            </a:r>
          </a:p>
          <a:p>
            <a:pPr marL="0" indent="0">
              <a:buNone/>
            </a:pPr>
            <a:r>
              <a:rPr lang="de-DE" dirty="0"/>
              <a:t>    Darstellung um</a:t>
            </a:r>
          </a:p>
          <a:p>
            <a:endParaRPr lang="de-DE" dirty="0"/>
          </a:p>
        </p:txBody>
      </p:sp>
      <p:pic>
        <p:nvPicPr>
          <p:cNvPr id="6" name="Inhaltsplatzhalter 11">
            <a:extLst>
              <a:ext uri="{FF2B5EF4-FFF2-40B4-BE49-F238E27FC236}">
                <a16:creationId xmlns:a16="http://schemas.microsoft.com/office/drawing/2014/main" id="{B9958BD6-A5AA-00A5-FEBA-24886FE4A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3361" y="983175"/>
            <a:ext cx="3344741" cy="3513597"/>
          </a:xfrm>
        </p:spPr>
      </p:pic>
    </p:spTree>
    <p:extLst>
      <p:ext uri="{BB962C8B-B14F-4D97-AF65-F5344CB8AC3E}">
        <p14:creationId xmlns:p14="http://schemas.microsoft.com/office/powerpoint/2010/main" val="113741267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7394" y="327925"/>
            <a:ext cx="8638960" cy="336550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Projekt: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InvoiceExtractor</a:t>
            </a:r>
            <a:endParaRPr lang="de-DE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Bild 5" descr="shutterstock_730562770.jpg"/>
          <p:cNvPicPr>
            <a:picLocks noChangeAspect="1"/>
          </p:cNvPicPr>
          <p:nvPr/>
        </p:nvPicPr>
        <p:blipFill rotWithShape="1"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2" b="21685"/>
          <a:stretch/>
        </p:blipFill>
        <p:spPr>
          <a:xfrm>
            <a:off x="-5825" y="931543"/>
            <a:ext cx="9162000" cy="3248057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 bwMode="auto">
          <a:xfrm>
            <a:off x="0" y="4179600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004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F8C8A2A-4A90-60AA-5F66-EE51229C6BAA}"/>
              </a:ext>
            </a:extLst>
          </p:cNvPr>
          <p:cNvSpPr txBox="1"/>
          <p:nvPr/>
        </p:nvSpPr>
        <p:spPr>
          <a:xfrm>
            <a:off x="799392" y="1516863"/>
            <a:ext cx="7380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tx2">
                    <a:lumMod val="50000"/>
                  </a:schemeClr>
                </a:solidFill>
              </a:rPr>
              <a:t>Vielen Dank für die 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4811947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b="1" dirty="0"/>
              <a:t>Warum haben wir das Thema gewählt?</a:t>
            </a:r>
          </a:p>
          <a:p>
            <a:pPr marL="0" indent="0">
              <a:buNone/>
            </a:pPr>
            <a:endParaRPr lang="de-DE" sz="1400" dirty="0"/>
          </a:p>
          <a:p>
            <a:r>
              <a:rPr lang="de-DE" sz="1400" dirty="0"/>
              <a:t>Aktuelle Relevanz im Sinne der Digitalisierung</a:t>
            </a:r>
          </a:p>
          <a:p>
            <a:r>
              <a:rPr lang="de-DE" sz="1400" dirty="0"/>
              <a:t>Digitaler Rechnungsversand</a:t>
            </a:r>
          </a:p>
          <a:p>
            <a:r>
              <a:rPr lang="de-DE" sz="1400" dirty="0"/>
              <a:t>Automatisierung von Aufgaben</a:t>
            </a:r>
          </a:p>
          <a:p>
            <a:endParaRPr lang="de-DE" sz="1400" dirty="0"/>
          </a:p>
          <a:p>
            <a:pPr marL="0" indent="0">
              <a:buNone/>
            </a:pPr>
            <a:r>
              <a:rPr lang="de-DE" sz="1400" b="1" dirty="0"/>
              <a:t>Wie lief unsere Gruppenarbeit ab?</a:t>
            </a:r>
          </a:p>
          <a:p>
            <a:pPr marL="0" indent="0">
              <a:buNone/>
            </a:pPr>
            <a:endParaRPr lang="de-DE" sz="1400" dirty="0"/>
          </a:p>
          <a:p>
            <a:r>
              <a:rPr lang="de-DE" sz="1400" dirty="0"/>
              <a:t>Wöchentlich ein Treffen über Zoom mit allen Teilnehmern</a:t>
            </a:r>
          </a:p>
          <a:p>
            <a:r>
              <a:rPr lang="de-DE" sz="1400" dirty="0"/>
              <a:t>Festhalten des Fortschrittes in </a:t>
            </a:r>
            <a:r>
              <a:rPr lang="de-DE" sz="1400" dirty="0" err="1"/>
              <a:t>Github</a:t>
            </a:r>
            <a:r>
              <a:rPr lang="de-DE" sz="1400" dirty="0"/>
              <a:t>-Projects</a:t>
            </a:r>
          </a:p>
          <a:p>
            <a:r>
              <a:rPr lang="de-DE" sz="1400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https://github.com/users/PBG-777/projects/1</a:t>
            </a:r>
            <a:endParaRPr lang="de-DE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de-DE" sz="1400" dirty="0"/>
              <a:t>Gemeinsame Arbeit am Code über ein </a:t>
            </a:r>
            <a:r>
              <a:rPr lang="de-DE" sz="1400" dirty="0" err="1"/>
              <a:t>Github</a:t>
            </a:r>
            <a:r>
              <a:rPr lang="de-DE" sz="1400" dirty="0"/>
              <a:t> Repository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Einführung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In das Programm </a:t>
            </a:r>
            <a:r>
              <a:rPr lang="de-DE" dirty="0" err="1"/>
              <a:t>InvoiceExtractor</a:t>
            </a:r>
            <a:r>
              <a:rPr lang="de-DE" dirty="0"/>
              <a:t> der Gruppe B1-1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56241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Die Module des </a:t>
            </a:r>
            <a:r>
              <a:rPr lang="de-DE" dirty="0" err="1"/>
              <a:t>InvoiceExtractors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2"/>
          </p:nvPr>
        </p:nvSpPr>
        <p:spPr>
          <a:xfrm>
            <a:off x="249237" y="1127125"/>
            <a:ext cx="4263979" cy="3424238"/>
          </a:xfrm>
        </p:spPr>
        <p:txBody>
          <a:bodyPr/>
          <a:lstStyle/>
          <a:p>
            <a:pPr lvl="1"/>
            <a:r>
              <a:rPr lang="de-DE" b="1" dirty="0"/>
              <a:t>Extraction.py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dirty="0"/>
              <a:t>Extrahiert Daten mittels regulärer Ausdrücke aus Rechnungen innerhalb eines Ordners mit PyPDF2</a:t>
            </a:r>
          </a:p>
          <a:p>
            <a:pPr lvl="1"/>
            <a:r>
              <a:rPr lang="de-DE" b="1" dirty="0"/>
              <a:t>Database.py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dirty="0"/>
              <a:t>Speichert die extrahierten Daten in einer lokalen SQL Datenbank</a:t>
            </a:r>
          </a:p>
          <a:p>
            <a:pPr lvl="1"/>
            <a:r>
              <a:rPr lang="de-DE" b="1" dirty="0"/>
              <a:t>View.py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dirty="0"/>
              <a:t>GUI mit </a:t>
            </a:r>
            <a:r>
              <a:rPr lang="de-DE" dirty="0" err="1"/>
              <a:t>Tkinter</a:t>
            </a:r>
            <a:r>
              <a:rPr lang="de-DE" dirty="0"/>
              <a:t> und plotten der Daten mit </a:t>
            </a:r>
            <a:r>
              <a:rPr lang="de-DE" dirty="0" err="1"/>
              <a:t>matplotlib</a:t>
            </a:r>
            <a:endParaRPr lang="de-DE" dirty="0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E40B63-22F8-CC72-FD95-2E6441119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956821"/>
            <a:ext cx="3601992" cy="361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439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Was macht das Modul?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b="1" dirty="0"/>
              <a:t>Das Modul beinhaltet die Klasse </a:t>
            </a:r>
            <a:r>
              <a:rPr lang="de-DE" b="1" dirty="0" err="1"/>
              <a:t>Extraction</a:t>
            </a:r>
            <a:r>
              <a:rPr lang="de-DE" b="1" dirty="0"/>
              <a:t> mit 3 Funktionen: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1"/>
            <a:r>
              <a:rPr lang="de-DE" sz="1400" b="1" dirty="0" err="1"/>
              <a:t>file_list</a:t>
            </a:r>
            <a:r>
              <a:rPr lang="de-DE" sz="1400" b="1" dirty="0"/>
              <a:t>()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sz="1400" dirty="0"/>
              <a:t>Speichert die Namen aller PDF-Dateien in einem Ordner „Rechnungen“ in einer Liste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sz="1400" dirty="0"/>
              <a:t>Durchläuft dafür mit einer Schleife und dem importierten Modul „</a:t>
            </a:r>
            <a:r>
              <a:rPr lang="de-DE" sz="1400" dirty="0" err="1"/>
              <a:t>os</a:t>
            </a:r>
            <a:r>
              <a:rPr lang="de-DE" sz="1400" dirty="0"/>
              <a:t>“ die Dateien in einem Ordner, speichert Namen die die Dateiendung .</a:t>
            </a:r>
            <a:r>
              <a:rPr lang="de-DE" sz="1400" dirty="0" err="1"/>
              <a:t>pdf</a:t>
            </a:r>
            <a:r>
              <a:rPr lang="de-DE" sz="1400" dirty="0"/>
              <a:t> beinhalten</a:t>
            </a:r>
          </a:p>
          <a:p>
            <a:pPr lvl="1"/>
            <a:r>
              <a:rPr lang="de-DE" sz="1400" b="1" dirty="0" err="1"/>
              <a:t>pdf_text_extraction</a:t>
            </a:r>
            <a:r>
              <a:rPr lang="de-DE" sz="1400" b="1" dirty="0"/>
              <a:t>()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sz="1400" dirty="0"/>
              <a:t>öffnet jede Datei aus der </a:t>
            </a:r>
            <a:r>
              <a:rPr lang="de-DE" sz="1400" dirty="0" err="1"/>
              <a:t>file_list</a:t>
            </a:r>
            <a:endParaRPr lang="de-DE" sz="1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de-DE" sz="1400" dirty="0"/>
              <a:t>wendet das importierte Modul PyPDF2 an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sz="1400" dirty="0"/>
              <a:t>wir erhalten jeweils Strings mit dem gesamten Text der Rechnungen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sz="1400" dirty="0"/>
              <a:t>die String werden in der Liste </a:t>
            </a:r>
            <a:r>
              <a:rPr lang="de-DE" sz="1400" dirty="0" err="1"/>
              <a:t>all_datasets</a:t>
            </a:r>
            <a:r>
              <a:rPr lang="de-DE" sz="1400" dirty="0"/>
              <a:t> gespeichert</a:t>
            </a:r>
          </a:p>
          <a:p>
            <a:pPr lvl="1"/>
            <a:r>
              <a:rPr lang="de-DE" sz="1400" b="1" dirty="0" err="1"/>
              <a:t>regex_apply</a:t>
            </a:r>
            <a:r>
              <a:rPr lang="de-DE" sz="1400" b="1" dirty="0"/>
              <a:t>()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de-DE" sz="1400" dirty="0"/>
              <a:t>wendet reguläre Ausdrücke auf den extrahierten Text an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63991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regex_apply</a:t>
            </a:r>
            <a:r>
              <a:rPr lang="en-US" b="1" dirty="0"/>
              <a:t>(</a:t>
            </a:r>
            <a:r>
              <a:rPr lang="en-US" b="1" dirty="0" err="1"/>
              <a:t>self,text</a:t>
            </a:r>
            <a:r>
              <a:rPr lang="en-US" b="1" dirty="0"/>
              <a:t>): </a:t>
            </a:r>
            <a:r>
              <a:rPr lang="en-US" dirty="0" err="1"/>
              <a:t>Methode</a:t>
            </a:r>
            <a:r>
              <a:rPr lang="en-US" dirty="0"/>
              <a:t> der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b="1" dirty="0"/>
              <a:t>Extraction</a:t>
            </a:r>
          </a:p>
          <a:p>
            <a:r>
              <a:rPr lang="en-US" b="1" dirty="0" err="1"/>
              <a:t>Reguläre</a:t>
            </a:r>
            <a:r>
              <a:rPr lang="en-US" b="1" dirty="0"/>
              <a:t> </a:t>
            </a:r>
            <a:r>
              <a:rPr lang="en-US" b="1" dirty="0" err="1"/>
              <a:t>Ausdrücke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kurz</a:t>
            </a:r>
            <a:r>
              <a:rPr lang="en-US" dirty="0"/>
              <a:t> “Regex")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Werkzeug</a:t>
            </a:r>
            <a:r>
              <a:rPr lang="en-US" dirty="0"/>
              <a:t>, um </a:t>
            </a:r>
            <a:r>
              <a:rPr lang="en-US" dirty="0" err="1"/>
              <a:t>Zeichenketten</a:t>
            </a:r>
            <a:r>
              <a:rPr lang="en-US" dirty="0"/>
              <a:t> in </a:t>
            </a:r>
            <a:r>
              <a:rPr lang="en-US" dirty="0" err="1"/>
              <a:t>Texten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suchen</a:t>
            </a:r>
            <a:r>
              <a:rPr lang="en-US" dirty="0"/>
              <a:t>/</a:t>
            </a:r>
            <a:r>
              <a:rPr lang="en-US" dirty="0" err="1"/>
              <a:t>extrahieren</a:t>
            </a:r>
            <a:endParaRPr lang="en-US" dirty="0"/>
          </a:p>
          <a:p>
            <a:r>
              <a:rPr lang="de-DE" dirty="0"/>
              <a:t>Neben dem </a:t>
            </a:r>
            <a:r>
              <a:rPr lang="de-DE" b="1" dirty="0"/>
              <a:t>PyPDF2-Modul</a:t>
            </a:r>
            <a:r>
              <a:rPr lang="de-DE" dirty="0"/>
              <a:t> wird das </a:t>
            </a:r>
            <a:r>
              <a:rPr lang="de-DE" b="1" dirty="0"/>
              <a:t>re-Modul</a:t>
            </a:r>
            <a:r>
              <a:rPr lang="de-DE" dirty="0"/>
              <a:t> verwendet</a:t>
            </a:r>
          </a:p>
          <a:p>
            <a:r>
              <a:rPr lang="de-DE" dirty="0"/>
              <a:t>Standard Funktionen des </a:t>
            </a:r>
            <a:r>
              <a:rPr lang="de-DE" dirty="0" err="1"/>
              <a:t>re</a:t>
            </a:r>
            <a:r>
              <a:rPr lang="de-DE" dirty="0"/>
              <a:t>-Moduls: </a:t>
            </a:r>
            <a:r>
              <a:rPr lang="de-DE" b="1" dirty="0"/>
              <a:t>re.findall(a,b),  </a:t>
            </a:r>
            <a:r>
              <a:rPr lang="en-US" dirty="0" err="1"/>
              <a:t>re.search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),  </a:t>
            </a:r>
            <a:r>
              <a:rPr lang="en-US" dirty="0" err="1"/>
              <a:t>re.sub</a:t>
            </a:r>
            <a:r>
              <a:rPr lang="en-US" dirty="0"/>
              <a:t>(</a:t>
            </a:r>
            <a:r>
              <a:rPr lang="en-US" dirty="0" err="1"/>
              <a:t>a,b,c</a:t>
            </a:r>
            <a:r>
              <a:rPr lang="en-US" dirty="0"/>
              <a:t>)</a:t>
            </a:r>
            <a:endParaRPr lang="de-DE" b="1" dirty="0"/>
          </a:p>
          <a:p>
            <a:r>
              <a:rPr lang="de-DE" dirty="0"/>
              <a:t>Anwendung der </a:t>
            </a:r>
            <a:r>
              <a:rPr lang="de-DE" dirty="0" err="1"/>
              <a:t>Regex</a:t>
            </a:r>
            <a:r>
              <a:rPr lang="de-DE" dirty="0"/>
              <a:t> für:  </a:t>
            </a:r>
          </a:p>
          <a:p>
            <a:pPr marL="1322388" lvl="3" indent="0">
              <a:spcAft>
                <a:spcPts val="0"/>
              </a:spcAft>
              <a:buNone/>
            </a:pPr>
            <a:r>
              <a:rPr lang="de-DE" sz="1300" b="1" dirty="0"/>
              <a:t>Firmenname</a:t>
            </a:r>
            <a:endParaRPr lang="en-US" sz="1300" b="1" dirty="0"/>
          </a:p>
          <a:p>
            <a:pPr marL="1322388" lvl="3" indent="0">
              <a:spcAft>
                <a:spcPts val="0"/>
              </a:spcAft>
              <a:buNone/>
            </a:pPr>
            <a:r>
              <a:rPr lang="de-DE" sz="1300" b="1" dirty="0"/>
              <a:t>Rechnungsdatum </a:t>
            </a:r>
            <a:br>
              <a:rPr lang="de-DE" sz="1300" b="1" dirty="0"/>
            </a:br>
            <a:r>
              <a:rPr lang="de-DE" sz="1300" b="1" dirty="0"/>
              <a:t>IBAN</a:t>
            </a:r>
            <a:br>
              <a:rPr lang="de-DE" sz="1300" b="1" dirty="0"/>
            </a:br>
            <a:r>
              <a:rPr lang="de-DE" sz="1300" b="1" dirty="0"/>
              <a:t>Telefonnummer</a:t>
            </a:r>
            <a:br>
              <a:rPr lang="de-DE" sz="1300" b="1" dirty="0"/>
            </a:br>
            <a:r>
              <a:rPr lang="de-DE" sz="1300" b="1" dirty="0"/>
              <a:t>Rechnungsnummer</a:t>
            </a:r>
            <a:endParaRPr lang="en-US" sz="1300" b="1" dirty="0"/>
          </a:p>
          <a:p>
            <a:pPr marL="1322388" lvl="3" indent="0">
              <a:spcAft>
                <a:spcPts val="0"/>
              </a:spcAft>
              <a:buNone/>
            </a:pPr>
            <a:r>
              <a:rPr lang="de-DE" sz="1300" b="1" dirty="0"/>
              <a:t>Gesamtbetrag</a:t>
            </a:r>
            <a:br>
              <a:rPr lang="de-DE" sz="1300" b="1" dirty="0"/>
            </a:br>
            <a:r>
              <a:rPr lang="de-DE" sz="1300" b="1" dirty="0"/>
              <a:t>Zahlungsfrist</a:t>
            </a:r>
            <a:endParaRPr lang="en-US" sz="1300" b="1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Reguläre</a:t>
            </a:r>
            <a:r>
              <a:rPr lang="en-US" dirty="0"/>
              <a:t> </a:t>
            </a:r>
            <a:r>
              <a:rPr lang="en-US" dirty="0" err="1"/>
              <a:t>Ausdrücke</a:t>
            </a:r>
            <a:r>
              <a:rPr lang="en-US" dirty="0"/>
              <a:t>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4859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Reguläre</a:t>
            </a:r>
            <a:r>
              <a:rPr lang="en-US" dirty="0"/>
              <a:t> </a:t>
            </a:r>
            <a:r>
              <a:rPr lang="en-US" dirty="0" err="1"/>
              <a:t>Ausdrücke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>
          <a:xfrm>
            <a:off x="249238" y="1017381"/>
            <a:ext cx="8638960" cy="3464812"/>
          </a:xfrm>
        </p:spPr>
        <p:txBody>
          <a:bodyPr/>
          <a:lstStyle/>
          <a:p>
            <a:pPr marL="450850" lvl="1" indent="-1322388">
              <a:buNone/>
            </a:pPr>
            <a:r>
              <a:rPr lang="de-DE" sz="1800" dirty="0"/>
              <a:t>Einige Beispiele: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de-DE" sz="1400" b="1" dirty="0"/>
              <a:t>Firmenname   </a:t>
            </a:r>
            <a:r>
              <a:rPr lang="de-DE" sz="1400" dirty="0">
                <a:solidFill>
                  <a:srgbClr val="00B050"/>
                </a:solidFill>
              </a:rPr>
              <a:t>"[A-z0-9]+@([A-z0-9]+)."   </a:t>
            </a:r>
          </a:p>
          <a:p>
            <a:pPr marL="0" lvl="1" indent="0">
              <a:buNone/>
            </a:pPr>
            <a:r>
              <a:rPr lang="de-DE" sz="1400" dirty="0">
                <a:solidFill>
                  <a:srgbClr val="00B050"/>
                </a:solidFill>
              </a:rPr>
              <a:t>      </a:t>
            </a:r>
            <a:r>
              <a:rPr lang="en-US" dirty="0"/>
              <a:t>von der Email-</a:t>
            </a:r>
            <a:r>
              <a:rPr lang="en-US" dirty="0" err="1"/>
              <a:t>Adresse</a:t>
            </a:r>
            <a:r>
              <a:rPr lang="en-US" dirty="0"/>
              <a:t> (</a:t>
            </a:r>
            <a:r>
              <a:rPr lang="en-US" dirty="0" err="1"/>
              <a:t>z.B.</a:t>
            </a:r>
            <a:r>
              <a:rPr lang="en-US" dirty="0"/>
              <a:t> hans-j16@</a:t>
            </a:r>
            <a:r>
              <a:rPr lang="en-US" dirty="0">
                <a:solidFill>
                  <a:srgbClr val="00B050"/>
                </a:solidFill>
              </a:rPr>
              <a:t>kusch</a:t>
            </a:r>
            <a:r>
              <a:rPr lang="en-US" dirty="0"/>
              <a:t>.de) </a:t>
            </a:r>
            <a:r>
              <a:rPr lang="en-US" dirty="0" err="1"/>
              <a:t>extrahiert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285750" lvl="3" indent="-285750">
              <a:buFont typeface="Wingdings" panose="05000000000000000000" pitchFamily="2" charset="2"/>
              <a:buChar char="§"/>
            </a:pPr>
            <a:r>
              <a:rPr lang="de-DE" sz="1400" b="1" dirty="0"/>
              <a:t>Rechnungsdatum  </a:t>
            </a:r>
            <a:r>
              <a:rPr lang="en-US" sz="1400" dirty="0">
                <a:solidFill>
                  <a:srgbClr val="00B050"/>
                </a:solidFill>
              </a:rPr>
              <a:t>“</a:t>
            </a:r>
            <a:r>
              <a:rPr lang="en-DE" sz="1400" dirty="0">
                <a:solidFill>
                  <a:srgbClr val="00B050"/>
                </a:solidFill>
              </a:rPr>
              <a:t>([0-9]{2}</a:t>
            </a:r>
            <a:r>
              <a:rPr lang="en-US" sz="1400" dirty="0">
                <a:solidFill>
                  <a:srgbClr val="00B050"/>
                </a:solidFill>
              </a:rPr>
              <a:t>\</a:t>
            </a:r>
            <a:r>
              <a:rPr lang="en-DE" sz="1400" dirty="0">
                <a:solidFill>
                  <a:srgbClr val="00B050"/>
                </a:solidFill>
              </a:rPr>
              <a:t>.[0-9]{2}\.[0-9]{2,4})</a:t>
            </a:r>
            <a:r>
              <a:rPr lang="en-US" sz="1400" dirty="0">
                <a:solidFill>
                  <a:srgbClr val="00B050"/>
                </a:solidFill>
              </a:rPr>
              <a:t>”   </a:t>
            </a:r>
            <a:r>
              <a:rPr lang="en-US" sz="1400" dirty="0"/>
              <a:t>(</a:t>
            </a:r>
            <a:r>
              <a:rPr lang="en-US" sz="1400" dirty="0" err="1"/>
              <a:t>z.B.</a:t>
            </a:r>
            <a:r>
              <a:rPr lang="en-US" sz="1400" dirty="0"/>
              <a:t> </a:t>
            </a:r>
            <a:r>
              <a:rPr lang="en-DE" dirty="0"/>
              <a:t>21.01.2022</a:t>
            </a:r>
            <a:r>
              <a:rPr lang="en-US" dirty="0"/>
              <a:t>) </a:t>
            </a:r>
          </a:p>
          <a:p>
            <a:pPr marL="0" lvl="3" indent="0">
              <a:buNone/>
            </a:pPr>
            <a:r>
              <a:rPr lang="en-US" dirty="0"/>
              <a:t>    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Hilfe</a:t>
            </a:r>
            <a:r>
              <a:rPr lang="en-US" dirty="0"/>
              <a:t> von </a:t>
            </a:r>
            <a:r>
              <a:rPr lang="en-US" b="1" dirty="0"/>
              <a:t>min() </a:t>
            </a:r>
            <a:r>
              <a:rPr lang="en-US" dirty="0" err="1"/>
              <a:t>kleinstes</a:t>
            </a:r>
            <a:r>
              <a:rPr lang="en-US" dirty="0"/>
              <a:t> Datum der </a:t>
            </a:r>
            <a:r>
              <a:rPr lang="en-US" dirty="0" err="1"/>
              <a:t>Rechnung</a:t>
            </a:r>
            <a:r>
              <a:rPr lang="en-US" dirty="0"/>
              <a:t> </a:t>
            </a:r>
            <a:r>
              <a:rPr lang="en-US" dirty="0" err="1"/>
              <a:t>ermitteln</a:t>
            </a:r>
            <a:endParaRPr lang="en-US" dirty="0"/>
          </a:p>
          <a:p>
            <a:pPr marL="0" lvl="3" indent="0">
              <a:buNone/>
            </a:pPr>
            <a:endParaRPr lang="en-US" sz="1400" dirty="0">
              <a:solidFill>
                <a:srgbClr val="00B050"/>
              </a:solidFill>
            </a:endParaRPr>
          </a:p>
          <a:p>
            <a:pPr marL="285750" lvl="3" indent="-285750">
              <a:buFont typeface="Wingdings" panose="05000000000000000000" pitchFamily="2" charset="2"/>
              <a:buChar char="§"/>
            </a:pPr>
            <a:r>
              <a:rPr lang="de-DE" sz="1400" b="1" dirty="0"/>
              <a:t>IBAN  </a:t>
            </a:r>
            <a:r>
              <a:rPr lang="pl-PL" sz="1400" dirty="0">
                <a:solidFill>
                  <a:srgbClr val="00B050"/>
                </a:solidFill>
              </a:rPr>
              <a:t>"[a-zA-Z]{2}\d{2}\s?(?:\d\s?){11,30}“</a:t>
            </a:r>
            <a:r>
              <a:rPr lang="en-US" sz="1400" dirty="0">
                <a:solidFill>
                  <a:srgbClr val="00B050"/>
                </a:solidFill>
              </a:rPr>
              <a:t>  </a:t>
            </a:r>
            <a:r>
              <a:rPr lang="en-US" sz="1400" dirty="0"/>
              <a:t>(</a:t>
            </a:r>
            <a:r>
              <a:rPr lang="en-US" sz="1400" dirty="0" err="1"/>
              <a:t>z.B.</a:t>
            </a:r>
            <a:r>
              <a:rPr lang="en-US" sz="1400" dirty="0"/>
              <a:t> DE61566272852327566763)</a:t>
            </a:r>
          </a:p>
          <a:p>
            <a:pPr marL="285750" lvl="3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B050"/>
              </a:solidFill>
            </a:endParaRPr>
          </a:p>
          <a:p>
            <a:pPr marL="285750" lvl="3" indent="-285750">
              <a:buFont typeface="Wingdings" panose="05000000000000000000" pitchFamily="2" charset="2"/>
              <a:buChar char="§"/>
            </a:pPr>
            <a:r>
              <a:rPr lang="de-DE" sz="1400" b="1" dirty="0"/>
              <a:t>Telefonnummer  </a:t>
            </a:r>
            <a:r>
              <a:rPr lang="de-DE" sz="1400" dirty="0">
                <a:solidFill>
                  <a:srgbClr val="00B050"/>
                </a:solidFill>
              </a:rPr>
              <a:t>"Telefon:\s[0-9]{4}\s[/]\s+?(?:\d\s?){7,11}|Telefon\s?(?:\d\s?){9,13}|"</a:t>
            </a:r>
          </a:p>
          <a:p>
            <a:pPr marL="0" lvl="3" indent="0">
              <a:buNone/>
            </a:pPr>
            <a:r>
              <a:rPr lang="de-DE" sz="1400" dirty="0">
                <a:solidFill>
                  <a:srgbClr val="00B050"/>
                </a:solidFill>
              </a:rPr>
              <a:t>                                  "Tel:\s(?:\d\s?){7,11}|Mobil\s?(?:\d\s?){7,13}"   </a:t>
            </a:r>
            <a:r>
              <a:rPr lang="de-DE" sz="1400" dirty="0"/>
              <a:t>(z.B. </a:t>
            </a:r>
            <a:r>
              <a:rPr lang="en-DE" sz="1400" dirty="0"/>
              <a:t>0234 / 500 60 10</a:t>
            </a:r>
            <a:r>
              <a:rPr lang="en-US" sz="1400" dirty="0"/>
              <a:t>)</a:t>
            </a:r>
          </a:p>
          <a:p>
            <a:pPr marL="0" lvl="3" indent="0">
              <a:buNone/>
            </a:pPr>
            <a:endParaRPr lang="de-DE" sz="1400" u="sng" dirty="0"/>
          </a:p>
          <a:p>
            <a:pPr marL="0" lvl="3" indent="0">
              <a:buNone/>
            </a:pPr>
            <a:r>
              <a:rPr lang="de-DE" sz="1400" dirty="0"/>
              <a:t>       </a:t>
            </a:r>
            <a:endParaRPr lang="de-DE" sz="1400" strike="sngStrike" dirty="0"/>
          </a:p>
          <a:p>
            <a:pPr marL="180975" lvl="3" indent="-180975"/>
            <a:endParaRPr lang="en-US" sz="1400" dirty="0">
              <a:solidFill>
                <a:srgbClr val="00B050"/>
              </a:solidFill>
            </a:endParaRPr>
          </a:p>
          <a:p>
            <a:pPr marL="180975" lvl="3" indent="-180975"/>
            <a:endParaRPr lang="en-US" sz="1400" dirty="0">
              <a:solidFill>
                <a:srgbClr val="00B050"/>
              </a:solidFill>
            </a:endParaRPr>
          </a:p>
          <a:p>
            <a:pPr marL="180975" lvl="3" indent="-180975"/>
            <a:endParaRPr lang="en-US" sz="1400" dirty="0">
              <a:solidFill>
                <a:srgbClr val="00B050"/>
              </a:solidFill>
            </a:endParaRPr>
          </a:p>
          <a:p>
            <a:pPr marL="180975" lvl="3" indent="-180975"/>
            <a:endParaRPr lang="en-US" dirty="0"/>
          </a:p>
          <a:p>
            <a:pPr marL="180975" lvl="3" indent="-180975"/>
            <a:endParaRPr lang="de-DE" sz="1400" b="1" dirty="0"/>
          </a:p>
          <a:p>
            <a:pPr marL="0" lvl="3" indent="0">
              <a:buNone/>
            </a:pPr>
            <a:endParaRPr lang="en-US" sz="1400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48569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title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noFill/>
          <a:ln w="9525" cap="flat" cmpd="sng">
            <a:solidFill>
              <a:schemeClr val="dk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Warum eine Datenbank </a:t>
            </a:r>
            <a:r>
              <a:rPr lang="de-DE" dirty="0">
                <a:solidFill>
                  <a:srgbClr val="005EAD"/>
                </a:solidFill>
              </a:rPr>
              <a:t>Anbindung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61" name="Google Shape;61;p1"/>
          <p:cNvSpPr txBox="1">
            <a:spLocks noGrp="1"/>
          </p:cNvSpPr>
          <p:nvPr>
            <p:ph type="body" idx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AD"/>
              </a:buClr>
              <a:buSzPts val="1800"/>
              <a:buFont typeface="Noto Sans Symbols"/>
              <a:buNone/>
            </a:pPr>
            <a:r>
              <a:rPr lang="de-DE"/>
              <a:t>Warum ausgerechnet MySQL?</a:t>
            </a:r>
            <a:endParaRPr/>
          </a:p>
        </p:txBody>
      </p:sp>
      <p:sp>
        <p:nvSpPr>
          <p:cNvPr id="62" name="Google Shape;62;p1"/>
          <p:cNvSpPr txBox="1">
            <a:spLocks noGrp="1"/>
          </p:cNvSpPr>
          <p:nvPr>
            <p:ph type="body" idx="2"/>
          </p:nvPr>
        </p:nvSpPr>
        <p:spPr>
          <a:xfrm>
            <a:off x="4922638" y="1140866"/>
            <a:ext cx="3169455" cy="264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sz="2000" b="1">
                <a:solidFill>
                  <a:srgbClr val="005EAD"/>
                </a:solidFill>
              </a:rPr>
              <a:t>Argumente MySQL </a:t>
            </a:r>
            <a:endParaRPr/>
          </a:p>
          <a:p>
            <a:pPr marL="180975" lvl="0" indent="-180975" algn="l" rtl="0">
              <a:spcBef>
                <a:spcPts val="1600"/>
              </a:spcBef>
              <a:spcAft>
                <a:spcPts val="0"/>
              </a:spcAft>
              <a:buSzPts val="1600"/>
              <a:buChar char="▪"/>
            </a:pPr>
            <a:r>
              <a:rPr lang="de-DE"/>
              <a:t>Kostenlos und Open-Source</a:t>
            </a:r>
            <a:endParaRPr/>
          </a:p>
          <a:p>
            <a:pPr marL="180975" lvl="0" indent="-180975" algn="l" rtl="0"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de-DE"/>
              <a:t>Hohe Leistung</a:t>
            </a:r>
            <a:endParaRPr/>
          </a:p>
          <a:p>
            <a:pPr marL="180975" lvl="0" indent="-180975" algn="l" rtl="0"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de-DE"/>
              <a:t>Einfache Verwaltung</a:t>
            </a:r>
            <a:endParaRPr/>
          </a:p>
          <a:p>
            <a:pPr marL="180975" lvl="0" indent="-180975" algn="l" rtl="0"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de-DE"/>
              <a:t>Skalierbarkeit</a:t>
            </a:r>
            <a:endParaRPr/>
          </a:p>
          <a:p>
            <a:pPr marL="180975" lvl="0" indent="-180975" algn="l" rtl="0"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de-DE"/>
              <a:t>Vielseitigkeit</a:t>
            </a:r>
            <a:endParaRPr/>
          </a:p>
          <a:p>
            <a:pPr marL="180975" lvl="0" indent="-180975" algn="l" rtl="0"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de-DE"/>
              <a:t>Beliebtheit</a:t>
            </a:r>
            <a:endParaRPr/>
          </a:p>
          <a:p>
            <a:pPr marL="180975" lvl="0" indent="-79375" algn="l" rtl="0">
              <a:spcBef>
                <a:spcPts val="1200"/>
              </a:spcBef>
              <a:spcAft>
                <a:spcPts val="0"/>
              </a:spcAft>
              <a:buClr>
                <a:srgbClr val="005EAD"/>
              </a:buClr>
              <a:buSzPts val="1600"/>
              <a:buNone/>
            </a:pPr>
            <a:endParaRPr/>
          </a:p>
        </p:txBody>
      </p:sp>
      <p:sp>
        <p:nvSpPr>
          <p:cNvPr id="63" name="Google Shape;63;p1"/>
          <p:cNvSpPr txBox="1">
            <a:spLocks noGrp="1"/>
          </p:cNvSpPr>
          <p:nvPr>
            <p:ph type="body" idx="3"/>
          </p:nvPr>
        </p:nvSpPr>
        <p:spPr>
          <a:xfrm>
            <a:off x="262987" y="1140866"/>
            <a:ext cx="3958377" cy="264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sz="2000" b="1">
                <a:solidFill>
                  <a:srgbClr val="005EAD"/>
                </a:solidFill>
              </a:rPr>
              <a:t>Argumente Datenbank</a:t>
            </a:r>
            <a:endParaRPr/>
          </a:p>
          <a:p>
            <a:pPr marL="180975" lvl="0" indent="-180975" algn="l" rtl="0">
              <a:spcBef>
                <a:spcPts val="1600"/>
              </a:spcBef>
              <a:spcAft>
                <a:spcPts val="0"/>
              </a:spcAft>
              <a:buSzPts val="1600"/>
              <a:buChar char="▪"/>
            </a:pPr>
            <a:r>
              <a:rPr lang="de-DE"/>
              <a:t>Dauerhafte Speicherung der Daten</a:t>
            </a:r>
            <a:endParaRPr/>
          </a:p>
          <a:p>
            <a:pPr marL="180975" lvl="0" indent="-180975" algn="l" rtl="0"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de-DE"/>
              <a:t>Effiziente Speicherung und Verwaltung großer Datenmengen</a:t>
            </a:r>
            <a:endParaRPr/>
          </a:p>
          <a:p>
            <a:pPr marL="180975" lvl="0" indent="-180975" algn="l" rtl="0"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de-DE"/>
              <a:t>Schnittstelle für weitere Anwendungen möglich</a:t>
            </a:r>
            <a:endParaRPr/>
          </a:p>
          <a:p>
            <a:pPr marL="180975" lvl="0" indent="-180975" algn="l" rtl="0"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de-DE"/>
              <a:t>Informationssicherheit in Form der Vertraulichkeit, Integrität und Verfügbarkeit</a:t>
            </a:r>
            <a:endParaRPr/>
          </a:p>
          <a:p>
            <a:pPr marL="180975" lvl="0" indent="-79375" algn="l" rtl="0">
              <a:spcBef>
                <a:spcPts val="1200"/>
              </a:spcBef>
              <a:spcAft>
                <a:spcPts val="0"/>
              </a:spcAft>
              <a:buClr>
                <a:srgbClr val="005EAD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249237" y="1067184"/>
            <a:ext cx="17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i="0" u="none" strike="noStrike" cap="none">
                <a:solidFill>
                  <a:srgbClr val="005EAD"/>
                </a:solidFill>
                <a:latin typeface="Arial"/>
                <a:ea typeface="Arial"/>
                <a:cs typeface="Arial"/>
                <a:sym typeface="Arial"/>
              </a:rPr>
              <a:t>Initiierung</a:t>
            </a:r>
            <a:endParaRPr/>
          </a:p>
        </p:txBody>
      </p:sp>
      <p:sp>
        <p:nvSpPr>
          <p:cNvPr id="69" name="Google Shape;69;p2"/>
          <p:cNvSpPr txBox="1"/>
          <p:nvPr/>
        </p:nvSpPr>
        <p:spPr>
          <a:xfrm>
            <a:off x="249225" y="1538000"/>
            <a:ext cx="2181900" cy="29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__</a:t>
            </a:r>
            <a:r>
              <a:rPr lang="de-DE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de-DE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__()</a:t>
            </a:r>
            <a:endParaRPr dirty="0"/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005EAD"/>
              </a:buClr>
              <a:buSzPts val="1200"/>
              <a:buFont typeface="Noto Sans Symbols"/>
              <a:buChar char="▪"/>
            </a:pPr>
            <a:r>
              <a:rPr lang="de-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Konstruktor des Datenbankobjektes</a:t>
            </a:r>
            <a:endParaRPr dirty="0"/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005EAD"/>
              </a:buClr>
              <a:buSzPts val="1200"/>
              <a:buFont typeface="Noto Sans Symbols"/>
              <a:buChar char="▪"/>
            </a:pPr>
            <a:r>
              <a:rPr lang="de-DE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my_db</a:t>
            </a:r>
            <a:r>
              <a:rPr lang="de-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200" dirty="0">
                <a:solidFill>
                  <a:schemeClr val="dk1"/>
                </a:solidFill>
              </a:rPr>
              <a:t>Attribut </a:t>
            </a:r>
            <a:r>
              <a:rPr lang="de-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 Verbindungsparameter via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mysql.connector.connect</a:t>
            </a:r>
            <a:r>
              <a:rPr lang="de-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dirty="0"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Create_Table</a:t>
            </a:r>
            <a:r>
              <a:rPr lang="de-DE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 </a:t>
            </a:r>
            <a:endParaRPr dirty="0"/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005EAD"/>
              </a:buClr>
              <a:buSzPts val="1200"/>
              <a:buFont typeface="Noto Sans Symbols"/>
              <a:buChar char="▪"/>
            </a:pPr>
            <a:r>
              <a:rPr lang="de-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Erstellung Tabelle</a:t>
            </a:r>
            <a:endParaRPr dirty="0"/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005EAD"/>
              </a:buClr>
              <a:buSzPts val="1200"/>
              <a:buFont typeface="Noto Sans Symbols"/>
              <a:buChar char="▪"/>
            </a:pPr>
            <a:r>
              <a:rPr lang="de-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 der Datentyp</a:t>
            </a:r>
            <a:r>
              <a:rPr lang="de-DE" sz="1200" dirty="0">
                <a:solidFill>
                  <a:schemeClr val="dk1"/>
                </a:solidFill>
              </a:rPr>
              <a:t>en in </a:t>
            </a:r>
            <a:r>
              <a:rPr lang="de-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Spalten</a:t>
            </a:r>
            <a:endParaRPr dirty="0"/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005EAD"/>
              </a:buClr>
              <a:buSzPts val="1200"/>
              <a:buFont typeface="Noto Sans Symbols"/>
              <a:buChar char="▪"/>
            </a:pPr>
            <a:r>
              <a:rPr lang="de-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Rechnungsnummer als Primärschlüssel</a:t>
            </a:r>
            <a:endParaRPr sz="1200" b="0" i="0" u="none" strike="noStrike" cap="none" dirty="0">
              <a:solidFill>
                <a:srgbClr val="0028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2534210" y="1066293"/>
            <a:ext cx="267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5EAD"/>
              </a:buClr>
              <a:buSzPts val="2000"/>
              <a:buFont typeface="Arial"/>
              <a:buNone/>
            </a:pPr>
            <a:r>
              <a:rPr lang="de-DE" sz="2000" b="1" i="0" u="none" strike="noStrike" cap="none">
                <a:solidFill>
                  <a:srgbClr val="005EAD"/>
                </a:solidFill>
                <a:latin typeface="Arial"/>
                <a:ea typeface="Arial"/>
                <a:cs typeface="Arial"/>
                <a:sym typeface="Arial"/>
              </a:rPr>
              <a:t>Input Datenbank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2534210" y="1538007"/>
            <a:ext cx="2495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set_Data() </a:t>
            </a:r>
            <a:endParaRPr/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005EAD"/>
              </a:buClr>
              <a:buSzPts val="1200"/>
              <a:buFont typeface="Noto Sans Symbols"/>
              <a:buChar char="▪"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Speicherung Rechnungsdaten in Tabelle der Datenbank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5558701" y="1066293"/>
            <a:ext cx="332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5EAD"/>
              </a:buClr>
              <a:buSzPts val="2000"/>
              <a:buFont typeface="Arial"/>
              <a:buNone/>
            </a:pPr>
            <a:r>
              <a:rPr lang="de-DE" sz="2000" b="1" i="0" u="none" strike="noStrike" cap="none">
                <a:solidFill>
                  <a:srgbClr val="005EAD"/>
                </a:solidFill>
                <a:latin typeface="Arial"/>
                <a:ea typeface="Arial"/>
                <a:cs typeface="Arial"/>
                <a:sym typeface="Arial"/>
              </a:rPr>
              <a:t>Output Datenbank</a:t>
            </a:r>
            <a:endParaRPr sz="2000" b="1" i="0" u="none" strike="noStrike" cap="none">
              <a:solidFill>
                <a:srgbClr val="005E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5558702" y="1530313"/>
            <a:ext cx="3329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get_rechnungen_keys()</a:t>
            </a:r>
            <a:endParaRPr/>
          </a:p>
          <a:p>
            <a:pPr marL="172800" marR="0" lvl="0" indent="-172800" algn="l" rtl="0">
              <a:spcBef>
                <a:spcPts val="600"/>
              </a:spcBef>
              <a:spcAft>
                <a:spcPts val="0"/>
              </a:spcAft>
              <a:buClr>
                <a:srgbClr val="005EAD"/>
              </a:buClr>
              <a:buSzPts val="1200"/>
              <a:buFont typeface="Noto Sans Symbols"/>
              <a:buChar char="▪"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Auswurf Liste der Rechnungsnummern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count_entry() </a:t>
            </a:r>
            <a:endParaRPr/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005EAD"/>
              </a:buClr>
              <a:buSzPts val="1200"/>
              <a:buFont typeface="Noto Sans Symbols"/>
              <a:buChar char="▪"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Auswurf Anzahl der Einträge von Rechnungsdaten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get_data()</a:t>
            </a:r>
            <a:endParaRPr/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005EAD"/>
              </a:buClr>
              <a:buSzPts val="1200"/>
              <a:buFont typeface="Noto Sans Symbols"/>
              <a:buChar char="▪"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Zeilenweise Auswurf von Rechnungsdaten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get_column()</a:t>
            </a:r>
            <a:endParaRPr/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005EAD"/>
              </a:buClr>
              <a:buSzPts val="1200"/>
              <a:buFont typeface="Noto Sans Symbols"/>
              <a:buChar char="▪"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Spaltenweise Auswurf von Rechnungsdaten</a:t>
            </a:r>
            <a:endParaRPr sz="1200" b="0" i="0" u="none" strike="noStrike" cap="none">
              <a:solidFill>
                <a:srgbClr val="0028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249238" y="177800"/>
            <a:ext cx="8638960" cy="336550"/>
          </a:xfrm>
          <a:prstGeom prst="rect">
            <a:avLst/>
          </a:prstGeom>
          <a:noFill/>
          <a:ln w="9525" cap="flat" cmpd="sng">
            <a:solidFill>
              <a:schemeClr val="dk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Methoden im Modul Database.py</a:t>
            </a:r>
            <a:endParaRPr/>
          </a:p>
        </p:txBody>
      </p:sp>
      <p:sp>
        <p:nvSpPr>
          <p:cNvPr id="75" name="Google Shape;75;p2"/>
          <p:cNvSpPr txBox="1">
            <a:spLocks noGrp="1"/>
          </p:cNvSpPr>
          <p:nvPr>
            <p:ph type="body" idx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AD"/>
              </a:buClr>
              <a:buSzPts val="1800"/>
              <a:buFont typeface="Noto Sans Symbols"/>
              <a:buNone/>
            </a:pPr>
            <a:r>
              <a:rPr lang="de-DE"/>
              <a:t>Objektorientierte Programmierung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FFA8E2E-8A7D-8E6E-B407-72233031CC9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658522" y="971323"/>
            <a:ext cx="4319480" cy="1805387"/>
          </a:xfrm>
          <a:prstGeom prst="rect">
            <a:avLst/>
          </a:prstGeom>
          <a:noFill/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1FE6AF4-542E-A222-96E4-004B07593CC4}"/>
              </a:ext>
            </a:extLst>
          </p:cNvPr>
          <p:cNvCxnSpPr>
            <a:cxnSpLocks/>
          </p:cNvCxnSpPr>
          <p:nvPr/>
        </p:nvCxnSpPr>
        <p:spPr bwMode="auto">
          <a:xfrm>
            <a:off x="4617702" y="2816682"/>
            <a:ext cx="4395668" cy="0"/>
          </a:xfrm>
          <a:prstGeom prst="straightConnector1">
            <a:avLst/>
          </a:prstGeom>
          <a:ln>
            <a:headEnd type="triangle"/>
            <a:tailEnd type="triangle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477AB1D-D3DA-A2B7-BECB-B0B1E2028B93}"/>
              </a:ext>
            </a:extLst>
          </p:cNvPr>
          <p:cNvCxnSpPr>
            <a:cxnSpLocks/>
          </p:cNvCxnSpPr>
          <p:nvPr/>
        </p:nvCxnSpPr>
        <p:spPr bwMode="auto">
          <a:xfrm flipH="1">
            <a:off x="4629144" y="971323"/>
            <a:ext cx="4886" cy="1829030"/>
          </a:xfrm>
          <a:prstGeom prst="straightConnector1">
            <a:avLst/>
          </a:prstGeom>
          <a:ln>
            <a:headEnd type="triangle"/>
            <a:tailEnd type="triangle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">
            <a:extLst>
              <a:ext uri="{FF2B5EF4-FFF2-40B4-BE49-F238E27FC236}">
                <a16:creationId xmlns:a16="http://schemas.microsoft.com/office/drawing/2014/main" id="{A58F4447-EB18-802C-0512-267536FF1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297" y="188688"/>
            <a:ext cx="4902304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>
                <a:solidFill>
                  <a:schemeClr val="dk2"/>
                </a:solidFill>
              </a:rPr>
              <a:t>Erstellung </a:t>
            </a:r>
            <a:r>
              <a:rPr lang="de-DE" altLang="de-DE" dirty="0">
                <a:solidFill>
                  <a:schemeClr val="dk2"/>
                </a:solidFill>
                <a:sym typeface="Arial"/>
              </a:rPr>
              <a:t>Anwendungsfenster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E934FF-19F9-4D06-406B-A48033410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14297" y="971323"/>
            <a:ext cx="4478913" cy="3568020"/>
          </a:xfrm>
        </p:spPr>
        <p:txBody>
          <a:bodyPr/>
          <a:lstStyle/>
          <a:p>
            <a:r>
              <a:rPr lang="de-DE" sz="1400" dirty="0"/>
              <a:t>Das Anwendungsfenster (GUI) ist mit </a:t>
            </a:r>
            <a:r>
              <a:rPr lang="de-DE" sz="1400" dirty="0" err="1"/>
              <a:t>Tkinter</a:t>
            </a:r>
            <a:r>
              <a:rPr lang="de-DE" sz="1400" dirty="0"/>
              <a:t> erstellt </a:t>
            </a:r>
          </a:p>
          <a:p>
            <a:r>
              <a:rPr lang="de-DE" sz="1400" dirty="0"/>
              <a:t>Im Konstruktor der Klasse View werden definiert: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200" dirty="0"/>
              <a:t>Fenstergröße (</a:t>
            </a:r>
            <a:r>
              <a:rPr lang="de-DE" sz="1200" dirty="0">
                <a:solidFill>
                  <a:srgbClr val="C00000"/>
                </a:solidFill>
              </a:rPr>
              <a:t>1200x450</a:t>
            </a:r>
            <a:r>
              <a:rPr lang="de-DE" sz="120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200" dirty="0"/>
              <a:t>Fenster Überschrift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sz="1200" dirty="0"/>
              <a:t>Die Zugangsdaten der Datenbank </a:t>
            </a:r>
          </a:p>
          <a:p>
            <a:pPr marL="450850" lvl="1" indent="0">
              <a:buNone/>
            </a:pPr>
            <a:endParaRPr lang="de-DE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400" dirty="0"/>
              <a:t>Die Überschriften sind mit der Methode </a:t>
            </a:r>
            <a:r>
              <a:rPr lang="de-DE" sz="1400" dirty="0" err="1">
                <a:solidFill>
                  <a:schemeClr val="tx2"/>
                </a:solidFill>
              </a:rPr>
              <a:t>get_title</a:t>
            </a:r>
            <a:r>
              <a:rPr lang="de-DE" sz="1400" dirty="0">
                <a:solidFill>
                  <a:schemeClr val="tx2"/>
                </a:solidFill>
              </a:rPr>
              <a:t>() </a:t>
            </a:r>
            <a:r>
              <a:rPr lang="de-DE" sz="1400" dirty="0"/>
              <a:t>erstellt </a:t>
            </a:r>
          </a:p>
          <a:p>
            <a:pPr marL="679450" lvl="1" indent="-228600">
              <a:buFont typeface="+mj-lt"/>
              <a:buAutoNum type="arabicPeriod"/>
            </a:pPr>
            <a:r>
              <a:rPr lang="de-DE" sz="1200" dirty="0"/>
              <a:t>Das Frame-Widget </a:t>
            </a:r>
            <a:r>
              <a:rPr lang="de-DE" sz="1200" dirty="0" err="1">
                <a:solidFill>
                  <a:schemeClr val="tx2"/>
                </a:solidFill>
              </a:rPr>
              <a:t>frame_head</a:t>
            </a:r>
            <a:r>
              <a:rPr lang="de-DE" sz="1200" dirty="0">
                <a:solidFill>
                  <a:schemeClr val="tx2"/>
                </a:solidFill>
              </a:rPr>
              <a:t> </a:t>
            </a:r>
            <a:r>
              <a:rPr lang="de-DE" sz="1200" dirty="0"/>
              <a:t>mit übergeordneten root</a:t>
            </a:r>
          </a:p>
          <a:p>
            <a:pPr marL="679450" lvl="1" indent="-228600">
              <a:buFont typeface="+mj-lt"/>
              <a:buAutoNum type="arabicPeriod"/>
            </a:pPr>
            <a:r>
              <a:rPr lang="de-DE" sz="1200" dirty="0"/>
              <a:t>Das </a:t>
            </a:r>
            <a:r>
              <a:rPr lang="de-DE" sz="1200" dirty="0" err="1"/>
              <a:t>Grid</a:t>
            </a:r>
            <a:r>
              <a:rPr lang="de-DE" sz="1200" dirty="0"/>
              <a:t> mit gegebenen </a:t>
            </a:r>
            <a:r>
              <a:rPr lang="de-DE" sz="1200" dirty="0" err="1"/>
              <a:t>row</a:t>
            </a:r>
            <a:r>
              <a:rPr lang="de-DE" sz="1200" dirty="0"/>
              <a:t> und </a:t>
            </a:r>
            <a:r>
              <a:rPr lang="de-DE" sz="1200" dirty="0" err="1"/>
              <a:t>column</a:t>
            </a:r>
            <a:r>
              <a:rPr lang="de-DE" sz="1200" dirty="0"/>
              <a:t> </a:t>
            </a:r>
          </a:p>
          <a:p>
            <a:pPr marL="679450" lvl="1" indent="-228600">
              <a:buFont typeface="+mj-lt"/>
              <a:buAutoNum type="arabicPeriod"/>
            </a:pPr>
            <a:r>
              <a:rPr lang="de-DE" sz="1200" dirty="0"/>
              <a:t>Das Frame Widget </a:t>
            </a:r>
            <a:r>
              <a:rPr lang="de-DE" sz="1200" dirty="0" err="1">
                <a:solidFill>
                  <a:schemeClr val="tx2"/>
                </a:solidFill>
              </a:rPr>
              <a:t>open_frame_head</a:t>
            </a:r>
            <a:r>
              <a:rPr lang="de-DE" sz="1200" dirty="0">
                <a:solidFill>
                  <a:schemeClr val="tx2"/>
                </a:solidFill>
              </a:rPr>
              <a:t> </a:t>
            </a:r>
            <a:r>
              <a:rPr lang="de-DE" sz="1200" dirty="0"/>
              <a:t>mit übergeordneten </a:t>
            </a:r>
            <a:r>
              <a:rPr lang="de-DE" sz="1200" dirty="0" err="1">
                <a:solidFill>
                  <a:schemeClr val="tx2"/>
                </a:solidFill>
              </a:rPr>
              <a:t>frame_head</a:t>
            </a:r>
            <a:endParaRPr lang="de-DE" sz="1200" dirty="0">
              <a:solidFill>
                <a:schemeClr val="tx2"/>
              </a:solidFill>
            </a:endParaRPr>
          </a:p>
          <a:p>
            <a:pPr marL="679450" lvl="1" indent="-228600">
              <a:buFont typeface="+mj-lt"/>
              <a:buAutoNum type="arabicPeriod"/>
            </a:pPr>
            <a:r>
              <a:rPr lang="de-DE" sz="1200" dirty="0"/>
              <a:t>Das Label </a:t>
            </a:r>
            <a:r>
              <a:rPr lang="de-DE" sz="1200" dirty="0" err="1">
                <a:solidFill>
                  <a:schemeClr val="tx2"/>
                </a:solidFill>
              </a:rPr>
              <a:t>label_title</a:t>
            </a:r>
            <a:r>
              <a:rPr lang="de-DE" sz="1200" dirty="0">
                <a:solidFill>
                  <a:schemeClr val="tx2"/>
                </a:solidFill>
              </a:rPr>
              <a:t> </a:t>
            </a:r>
            <a:r>
              <a:rPr lang="de-DE" sz="1200" dirty="0"/>
              <a:t>wurde im </a:t>
            </a:r>
            <a:r>
              <a:rPr lang="de-DE" sz="1200" dirty="0" err="1">
                <a:solidFill>
                  <a:schemeClr val="tx2"/>
                </a:solidFill>
              </a:rPr>
              <a:t>open_frame_head</a:t>
            </a:r>
            <a:r>
              <a:rPr lang="de-DE" sz="1200" dirty="0">
                <a:solidFill>
                  <a:schemeClr val="tx2"/>
                </a:solidFill>
              </a:rPr>
              <a:t> </a:t>
            </a:r>
            <a:r>
              <a:rPr lang="de-DE" sz="1200" dirty="0"/>
              <a:t>erstellt</a:t>
            </a:r>
          </a:p>
          <a:p>
            <a:pPr marL="679450" lvl="1" indent="-228600">
              <a:buFont typeface="+mj-lt"/>
              <a:buAutoNum type="arabicPeriod"/>
            </a:pPr>
            <a:r>
              <a:rPr lang="de-DE" sz="1200" dirty="0"/>
              <a:t>Die </a:t>
            </a:r>
            <a:r>
              <a:rPr lang="de-DE" sz="1200" dirty="0" err="1"/>
              <a:t>Grid</a:t>
            </a:r>
            <a:r>
              <a:rPr lang="de-DE" sz="1200" dirty="0"/>
              <a:t> für das Label </a:t>
            </a:r>
            <a:r>
              <a:rPr lang="de-DE" sz="1200" dirty="0" err="1">
                <a:solidFill>
                  <a:schemeClr val="tx2"/>
                </a:solidFill>
              </a:rPr>
              <a:t>label_title</a:t>
            </a:r>
            <a:r>
              <a:rPr lang="de-DE" sz="1200" dirty="0">
                <a:solidFill>
                  <a:schemeClr val="tx2"/>
                </a:solidFill>
              </a:rPr>
              <a:t> </a:t>
            </a:r>
            <a:r>
              <a:rPr lang="de-DE" sz="1200" dirty="0"/>
              <a:t>wurde erstellt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de-DE" sz="1200" dirty="0"/>
          </a:p>
          <a:p>
            <a:pPr lvl="1">
              <a:buFont typeface="Wingdings" panose="05000000000000000000" pitchFamily="2" charset="2"/>
              <a:buChar char="ü"/>
            </a:pPr>
            <a:endParaRPr lang="de-DE" sz="1400" dirty="0"/>
          </a:p>
          <a:p>
            <a:pPr lvl="1">
              <a:buFont typeface="Wingdings" panose="05000000000000000000" pitchFamily="2" charset="2"/>
              <a:buChar char="ü"/>
            </a:pPr>
            <a:endParaRPr lang="de-DE" sz="1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98DBA26-E01B-46C9-16BA-6DA93AC639C3}"/>
              </a:ext>
            </a:extLst>
          </p:cNvPr>
          <p:cNvSpPr txBox="1"/>
          <p:nvPr/>
        </p:nvSpPr>
        <p:spPr>
          <a:xfrm>
            <a:off x="6498470" y="2776710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C00000"/>
                </a:solidFill>
              </a:rPr>
              <a:t>1200px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7E2176-0171-DF4B-08B9-B6D48FD92C88}"/>
              </a:ext>
            </a:extLst>
          </p:cNvPr>
          <p:cNvSpPr txBox="1"/>
          <p:nvPr/>
        </p:nvSpPr>
        <p:spPr>
          <a:xfrm rot="5400000">
            <a:off x="4240255" y="1735518"/>
            <a:ext cx="601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C00000"/>
                </a:solidFill>
              </a:rPr>
              <a:t>450px</a:t>
            </a:r>
          </a:p>
        </p:txBody>
      </p:sp>
      <p:pic>
        <p:nvPicPr>
          <p:cNvPr id="14" name="Inhaltsplatzhalter 9" descr="Ein Bild, das Text, Person, Screenshot enthält.&#10;&#10;Automatisch generierte Beschreibung">
            <a:extLst>
              <a:ext uri="{FF2B5EF4-FFF2-40B4-BE49-F238E27FC236}">
                <a16:creationId xmlns:a16="http://schemas.microsoft.com/office/drawing/2014/main" id="{B0FBD87C-84EA-FB0D-E4CA-694EE65D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456" y="3093681"/>
            <a:ext cx="3360702" cy="13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98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Master_16zu9 2022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PPT-Master_16zu9_2022</Template>
  <TotalTime>0</TotalTime>
  <Words>1119</Words>
  <Application>Microsoft Office PowerPoint</Application>
  <PresentationFormat>Bildschirmpräsentation (16:9)</PresentationFormat>
  <Paragraphs>180</Paragraphs>
  <Slides>17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  <vt:variant>
        <vt:lpstr>Zielgruppenorientierte Präsentationen</vt:lpstr>
      </vt:variant>
      <vt:variant>
        <vt:i4>1</vt:i4>
      </vt:variant>
    </vt:vector>
  </HeadingPairs>
  <TitlesOfParts>
    <vt:vector size="25" baseType="lpstr">
      <vt:lpstr>Arial</vt:lpstr>
      <vt:lpstr>Courier New</vt:lpstr>
      <vt:lpstr>Noto Sans Symbols</vt:lpstr>
      <vt:lpstr>Syntax</vt:lpstr>
      <vt:lpstr>Times</vt:lpstr>
      <vt:lpstr>Wingdings</vt:lpstr>
      <vt:lpstr>Master_16zu9 2022</vt:lpstr>
      <vt:lpstr>Projekt: InvoiceExtractor</vt:lpstr>
      <vt:lpstr>Einführung</vt:lpstr>
      <vt:lpstr>Einführung</vt:lpstr>
      <vt:lpstr>Extraction</vt:lpstr>
      <vt:lpstr>Extraction</vt:lpstr>
      <vt:lpstr>Extraction</vt:lpstr>
      <vt:lpstr>Warum eine Datenbank Anbindung?</vt:lpstr>
      <vt:lpstr>PowerPoint-Präsentation</vt:lpstr>
      <vt:lpstr>Erstellung Anwendungsfenster</vt:lpstr>
      <vt:lpstr>Daten im Anwendungsfenster anzeigen</vt:lpstr>
      <vt:lpstr>Segmentierung der Daten</vt:lpstr>
      <vt:lpstr>Sequenzdiagramm </vt:lpstr>
      <vt:lpstr>Datenvisualisierung </vt:lpstr>
      <vt:lpstr>Datenvisualisierung </vt:lpstr>
      <vt:lpstr>Datenvisualisierung </vt:lpstr>
      <vt:lpstr>Datenvisualisierung </vt:lpstr>
      <vt:lpstr>Projekt: InvoiceExtractor</vt:lpstr>
      <vt:lpstr>Mustermann1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Projekt: InvoiceExtractor</dc:title>
  <dc:creator>Philipp Bergau</dc:creator>
  <cp:lastModifiedBy>Philipp Bergau</cp:lastModifiedBy>
  <cp:revision>1</cp:revision>
  <cp:lastPrinted>2010-04-29T14:30:22Z</cp:lastPrinted>
  <dcterms:created xsi:type="dcterms:W3CDTF">2023-01-25T16:29:00Z</dcterms:created>
  <dcterms:modified xsi:type="dcterms:W3CDTF">2023-01-25T17:53:04Z</dcterms:modified>
</cp:coreProperties>
</file>